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6"/>
    <p:restoredTop sz="77118"/>
  </p:normalViewPr>
  <p:slideViewPr>
    <p:cSldViewPr snapToGrid="0" showGuides="1">
      <p:cViewPr varScale="1">
        <p:scale>
          <a:sx n="122" d="100"/>
          <a:sy n="122" d="100"/>
        </p:scale>
        <p:origin x="212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This project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between happy and not happy -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EC"/>
                </a:solidFill>
                <a:effectLst/>
                <a:highlight>
                  <a:srgbClr val="212121"/>
                </a:highlight>
                <a:latin typeface="Söhne"/>
              </a:rPr>
              <a:t>Our data journey kicks off with a deep dive into the World Happiness Report, extracting a rich set of 1367 records over nine years. </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The transformation stage was all about cleaning house – we stripped away details like countries, ranks and dates to keep our model's vision crystal clear and prevent bias. </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In the data's next act, we played detective with exploratory data analysis, using a histogram to spot where happiness levels split and setting the median as our dividing line for a new 'Happiness Indicator.’</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Then, we took this streamlined dataset and tucked it into an SQLite database, a tactical choice for </a:t>
            </a:r>
            <a:r>
              <a:rPr lang="en-GB" b="0" i="0" dirty="0" err="1">
                <a:solidFill>
                  <a:srgbClr val="ECECEC"/>
                </a:solidFill>
                <a:effectLst/>
                <a:highlight>
                  <a:srgbClr val="212121"/>
                </a:highlight>
                <a:latin typeface="Söhne"/>
              </a:rPr>
              <a:t>bulletproofing</a:t>
            </a:r>
            <a:r>
              <a:rPr lang="en-GB" b="0" i="0" dirty="0">
                <a:solidFill>
                  <a:srgbClr val="ECECEC"/>
                </a:solidFill>
                <a:effectLst/>
                <a:highlight>
                  <a:srgbClr val="212121"/>
                </a:highlight>
                <a:latin typeface="Söhne"/>
              </a:rPr>
              <a:t> our model-building process with a durable, scalable data backbone.</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Finally, with our foundation solid, we dove deeper into the data, letting exploratory analysis reveal the stories hidden beneath, stories that now power our model's quest to predict happiness.</a:t>
            </a:r>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EC"/>
                </a:solidFill>
                <a:effectLst/>
                <a:highlight>
                  <a:srgbClr val="212121"/>
                </a:highlight>
                <a:latin typeface="Söhne"/>
              </a:rPr>
              <a:t>In our exploratory data analysis, we've crunched the numbers and found that the average happiness score ticks in at about 5.44. Our data varies quite a bit, which tells us that people's happiness scores are all over the map.</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Take a glance at the bar chart. It's a clear visual that pits the average factors of what makes people happy against those less so. Pay special attention to how income, social support, and health expectancy play bigger roles in people's happiness compared to other factors.</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Now, cast your eyes on the correlation matrix. It's like a network, showing us how these elements of happiness are linked. Economic factors and how long we live are strongly tied to happiness, while how free we feel and how generous we are having a smaller impact.</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This analysis is our compass. It guides us in understanding the nuances of what makes us happy, paving the way to predict happiness with our model</a:t>
            </a:r>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We then moved on to model prototyping. 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 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5.svg"/><Relationship Id="rId4" Type="http://schemas.openxmlformats.org/officeDocument/2006/relationships/image" Target="../media/image35.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rotWithShape="1">
          <a:blip r:embed="rId20"/>
          <a:srcRect l="4720" t="7216" r="6609" b="4900"/>
          <a:stretch/>
        </p:blipFill>
        <p:spPr>
          <a:xfrm>
            <a:off x="8782530" y="3757380"/>
            <a:ext cx="2127920" cy="2109027"/>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r"/>
            <a:r>
              <a:rPr lang="en-US" dirty="0">
                <a:solidFill>
                  <a:srgbClr val="299D8F"/>
                </a:solidFill>
              </a:rPr>
              <a:t>Utilizing global data to predict individual happiness.</a:t>
            </a:r>
          </a:p>
          <a:p>
            <a:pPr algn="r"/>
            <a:endParaRPr lang="en-US" dirty="0">
              <a:solidFill>
                <a:srgbClr val="299D8F"/>
              </a:solidFill>
            </a:endParaRPr>
          </a:p>
          <a:p>
            <a:pPr algn="r"/>
            <a:r>
              <a:rPr lang="en-US" dirty="0">
                <a:solidFill>
                  <a:srgbClr val="264653"/>
                </a:solidFill>
              </a:rPr>
              <a:t>Insight into factors that contribute to well-being.</a:t>
            </a:r>
          </a:p>
          <a:p>
            <a:pPr algn="r"/>
            <a:endParaRPr lang="en-US" dirty="0">
              <a:solidFill>
                <a:srgbClr val="299D8F"/>
              </a:solidFill>
            </a:endParaRPr>
          </a:p>
          <a:p>
            <a:pPr algn="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140185" y="234062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738471" y="1803723"/>
            <a:ext cx="5142118" cy="4401205"/>
          </a:xfrm>
          <a:prstGeom prst="rect">
            <a:avLst/>
          </a:prstGeom>
          <a:noFill/>
        </p:spPr>
        <p:txBody>
          <a:bodyPr wrap="square">
            <a:spAutoFit/>
          </a:bodyPr>
          <a:lstStyle/>
          <a:p>
            <a:pPr algn="r"/>
            <a:endParaRPr lang="en-GB" sz="1400" b="0" u="none" dirty="0">
              <a:solidFill>
                <a:srgbClr val="264653"/>
              </a:solidFill>
            </a:endParaRPr>
          </a:p>
          <a:p>
            <a:pPr algn="r"/>
            <a:r>
              <a:rPr lang="en-GB" sz="1400" b="0" u="none" dirty="0">
                <a:solidFill>
                  <a:srgbClr val="264653"/>
                </a:solidFill>
              </a:rPr>
              <a:t>Reflecting the economic health and individual prosperity.</a:t>
            </a:r>
          </a:p>
          <a:p>
            <a:pPr algn="r"/>
            <a:endParaRPr lang="en-GB" sz="1400" b="0" u="none" dirty="0">
              <a:solidFill>
                <a:srgbClr val="264653"/>
              </a:solidFill>
            </a:endParaRPr>
          </a:p>
          <a:p>
            <a:pPr algn="r"/>
            <a:r>
              <a:rPr lang="en-GB" sz="1400" b="0" u="none" dirty="0">
                <a:solidFill>
                  <a:schemeClr val="bg1"/>
                </a:solidFill>
              </a:rPr>
              <a:t>Social Support</a:t>
            </a:r>
          </a:p>
          <a:p>
            <a:pPr algn="r"/>
            <a:r>
              <a:rPr lang="en-GB" sz="1400" b="0" u="none" dirty="0">
                <a:solidFill>
                  <a:srgbClr val="264653"/>
                </a:solidFill>
              </a:rPr>
              <a:t>Measuring the presence of support networks.</a:t>
            </a:r>
          </a:p>
          <a:p>
            <a:pPr algn="r"/>
            <a:endParaRPr lang="en-GB" sz="1400" b="0" u="none" dirty="0">
              <a:solidFill>
                <a:srgbClr val="264653"/>
              </a:solidFill>
            </a:endParaRPr>
          </a:p>
          <a:p>
            <a:pPr algn="r"/>
            <a:r>
              <a:rPr lang="en-GB" sz="1400" b="0" u="none" dirty="0">
                <a:solidFill>
                  <a:schemeClr val="bg1"/>
                </a:solidFill>
              </a:rPr>
              <a:t>Healthy Life Expectancy</a:t>
            </a:r>
            <a:endParaRPr lang="en-GB" sz="1400" dirty="0">
              <a:solidFill>
                <a:schemeClr val="bg1"/>
              </a:solidFill>
            </a:endParaRPr>
          </a:p>
          <a:p>
            <a:pPr algn="r"/>
            <a:r>
              <a:rPr lang="en-GB" sz="1400" b="0" u="none" dirty="0">
                <a:solidFill>
                  <a:srgbClr val="264653"/>
                </a:solidFill>
              </a:rPr>
              <a:t>Gauging the average health and wellness span.</a:t>
            </a:r>
          </a:p>
          <a:p>
            <a:pPr algn="r"/>
            <a:endParaRPr lang="en-GB" sz="1400" b="0" u="none" dirty="0">
              <a:solidFill>
                <a:srgbClr val="264653"/>
              </a:solidFill>
            </a:endParaRPr>
          </a:p>
          <a:p>
            <a:pPr algn="r"/>
            <a:r>
              <a:rPr lang="en-GB" sz="1400" b="0" u="none" dirty="0">
                <a:solidFill>
                  <a:schemeClr val="bg1"/>
                </a:solidFill>
              </a:rPr>
              <a:t>Freedom to Make Life Choices</a:t>
            </a:r>
            <a:endParaRPr lang="en-GB" sz="1400" dirty="0">
              <a:solidFill>
                <a:schemeClr val="bg1"/>
              </a:solidFill>
            </a:endParaRPr>
          </a:p>
          <a:p>
            <a:pPr algn="r"/>
            <a:r>
              <a:rPr lang="en-GB" sz="1400" b="0" u="none" dirty="0">
                <a:solidFill>
                  <a:srgbClr val="264653"/>
                </a:solidFill>
              </a:rPr>
              <a:t>Assessing the personal autonomy in life decisions.</a:t>
            </a:r>
          </a:p>
          <a:p>
            <a:pPr algn="r"/>
            <a:endParaRPr lang="en-GB" sz="1400" b="0" u="none" dirty="0">
              <a:solidFill>
                <a:srgbClr val="264653"/>
              </a:solidFill>
            </a:endParaRPr>
          </a:p>
          <a:p>
            <a:pPr algn="r"/>
            <a:r>
              <a:rPr lang="en-GB" sz="1400" b="0" u="none" dirty="0">
                <a:solidFill>
                  <a:schemeClr val="bg1"/>
                </a:solidFill>
              </a:rPr>
              <a:t>Generosity</a:t>
            </a:r>
          </a:p>
          <a:p>
            <a:pPr algn="r"/>
            <a:r>
              <a:rPr lang="en-GB" sz="1400" b="0" u="none" dirty="0">
                <a:solidFill>
                  <a:srgbClr val="264653"/>
                </a:solidFill>
              </a:rPr>
              <a:t>Capturing the average propensity to help others.</a:t>
            </a:r>
          </a:p>
          <a:p>
            <a:pPr algn="r"/>
            <a:endParaRPr lang="en-GB" sz="1400" b="0" u="none" dirty="0">
              <a:solidFill>
                <a:srgbClr val="264653"/>
              </a:solidFill>
            </a:endParaRPr>
          </a:p>
          <a:p>
            <a:pPr algn="r"/>
            <a:r>
              <a:rPr lang="en-GB" sz="1400" b="0" u="none" dirty="0">
                <a:solidFill>
                  <a:schemeClr val="bg1"/>
                </a:solidFill>
              </a:rPr>
              <a:t>Perceptions of Corruption</a:t>
            </a:r>
            <a:endParaRPr lang="en-GB" sz="1400" dirty="0">
              <a:solidFill>
                <a:schemeClr val="bg1"/>
              </a:solidFill>
            </a:endParaRPr>
          </a:p>
          <a:p>
            <a:pPr algn="r"/>
            <a:r>
              <a:rPr lang="en-GB" sz="1400" b="0" u="none" dirty="0">
                <a:solidFill>
                  <a:srgbClr val="264653"/>
                </a:solidFill>
              </a:rPr>
              <a:t>Understanding trust in institutions.</a:t>
            </a:r>
          </a:p>
          <a:p>
            <a:pPr algn="r"/>
            <a:endParaRPr lang="en-GB" sz="1400" b="0" u="none" dirty="0">
              <a:solidFill>
                <a:srgbClr val="264653"/>
              </a:solidFill>
            </a:endParaRPr>
          </a:p>
          <a:p>
            <a:pPr algn="r"/>
            <a:r>
              <a:rPr lang="en-GB" sz="1400" b="0" u="none" dirty="0">
                <a:solidFill>
                  <a:schemeClr val="bg1"/>
                </a:solidFill>
              </a:rPr>
              <a:t>Dystopia Residual</a:t>
            </a:r>
          </a:p>
          <a:p>
            <a:pPr algn="r"/>
            <a:r>
              <a:rPr lang="en-GB" sz="14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295966" y="1698841"/>
            <a:ext cx="1446935" cy="338554"/>
          </a:xfrm>
          <a:prstGeom prst="rect">
            <a:avLst/>
          </a:prstGeom>
          <a:solidFill>
            <a:srgbClr val="264653"/>
          </a:solidFill>
        </p:spPr>
        <p:txBody>
          <a:bodyPr wrap="none" rtlCol="0">
            <a:spAutoFit/>
          </a:bodyPr>
          <a:lstStyle/>
          <a:p>
            <a:pPr algn="r"/>
            <a:r>
              <a:rPr lang="en-GB" sz="1600"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363998" y="2333974"/>
            <a:ext cx="1378903" cy="338554"/>
          </a:xfrm>
          <a:prstGeom prst="rect">
            <a:avLst/>
          </a:prstGeom>
          <a:solidFill>
            <a:srgbClr val="264653"/>
          </a:solidFill>
        </p:spPr>
        <p:txBody>
          <a:bodyPr wrap="none" rtlCol="0">
            <a:spAutoFit/>
          </a:bodyPr>
          <a:lstStyle/>
          <a:p>
            <a:pPr algn="r"/>
            <a:r>
              <a:rPr lang="en-GB" sz="1600"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594749" y="2999433"/>
            <a:ext cx="2148152" cy="338554"/>
          </a:xfrm>
          <a:prstGeom prst="rect">
            <a:avLst/>
          </a:prstGeom>
          <a:solidFill>
            <a:srgbClr val="264653"/>
          </a:solidFill>
        </p:spPr>
        <p:txBody>
          <a:bodyPr wrap="none" rtlCol="0">
            <a:spAutoFit/>
          </a:bodyPr>
          <a:lstStyle/>
          <a:p>
            <a:pPr algn="r"/>
            <a:r>
              <a:rPr lang="en-GB" sz="1600"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9051523" y="3640532"/>
            <a:ext cx="2691378" cy="338554"/>
          </a:xfrm>
          <a:prstGeom prst="rect">
            <a:avLst/>
          </a:prstGeom>
          <a:solidFill>
            <a:srgbClr val="264653"/>
          </a:solidFill>
        </p:spPr>
        <p:txBody>
          <a:bodyPr wrap="none" rtlCol="0">
            <a:spAutoFit/>
          </a:bodyPr>
          <a:lstStyle/>
          <a:p>
            <a:pPr algn="r"/>
            <a:r>
              <a:rPr lang="en-GB" sz="1600"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649461" y="4246933"/>
            <a:ext cx="1093440" cy="338554"/>
          </a:xfrm>
          <a:prstGeom prst="rect">
            <a:avLst/>
          </a:prstGeom>
          <a:solidFill>
            <a:srgbClr val="264653"/>
          </a:solidFill>
        </p:spPr>
        <p:txBody>
          <a:bodyPr wrap="none" rtlCol="0">
            <a:spAutoFit/>
          </a:bodyPr>
          <a:lstStyle/>
          <a:p>
            <a:pPr algn="r"/>
            <a:r>
              <a:rPr lang="en-GB" sz="1600"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404697" y="4922730"/>
            <a:ext cx="2338204" cy="338554"/>
          </a:xfrm>
          <a:prstGeom prst="rect">
            <a:avLst/>
          </a:prstGeom>
          <a:solidFill>
            <a:srgbClr val="264653"/>
          </a:solidFill>
        </p:spPr>
        <p:txBody>
          <a:bodyPr wrap="none" rtlCol="0">
            <a:spAutoFit/>
          </a:bodyPr>
          <a:lstStyle/>
          <a:p>
            <a:pPr algn="r"/>
            <a:r>
              <a:rPr lang="en-GB" sz="1600"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10091680" y="5534047"/>
            <a:ext cx="1651221" cy="338554"/>
          </a:xfrm>
          <a:prstGeom prst="rect">
            <a:avLst/>
          </a:prstGeom>
          <a:solidFill>
            <a:srgbClr val="264653"/>
          </a:solidFill>
        </p:spPr>
        <p:txBody>
          <a:bodyPr wrap="none" rtlCol="0">
            <a:spAutoFit/>
          </a:bodyPr>
          <a:lstStyle/>
          <a:p>
            <a:pPr algn="r"/>
            <a:r>
              <a:rPr lang="en-GB" sz="1600" dirty="0">
                <a:solidFill>
                  <a:srgbClr val="299D8F"/>
                </a:solidFill>
              </a:rPr>
              <a:t>Dystopia Residual</a:t>
            </a:r>
          </a:p>
        </p:txBody>
      </p:sp>
      <p:sp>
        <p:nvSpPr>
          <p:cNvPr id="6" name="Rounded Rectangle 5">
            <a:extLst>
              <a:ext uri="{FF2B5EF4-FFF2-40B4-BE49-F238E27FC236}">
                <a16:creationId xmlns:a16="http://schemas.microsoft.com/office/drawing/2014/main" id="{0ED7DF97-DF95-32E1-15FC-35993E141210}"/>
              </a:ext>
            </a:extLst>
          </p:cNvPr>
          <p:cNvSpPr/>
          <p:nvPr/>
        </p:nvSpPr>
        <p:spPr>
          <a:xfrm>
            <a:off x="3795130" y="3958389"/>
            <a:ext cx="2137458" cy="1130969"/>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357238" y="1915025"/>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357238" y="2643140"/>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357238" y="3651189"/>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3"/>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93667" y="4530149"/>
            <a:ext cx="1969550" cy="2652068"/>
          </a:xfrm>
          <a:prstGeom prst="rect">
            <a:avLst/>
          </a:prstGeom>
        </p:spPr>
      </p:pic>
      <p:pic>
        <p:nvPicPr>
          <p:cNvPr id="3" name="Picture 2" descr="A graph of happiness scores&#10;&#10;Description automatically generated">
            <a:extLst>
              <a:ext uri="{FF2B5EF4-FFF2-40B4-BE49-F238E27FC236}">
                <a16:creationId xmlns:a16="http://schemas.microsoft.com/office/drawing/2014/main" id="{EAF1C1FF-436C-3D4A-4161-C162CE45AB1F}"/>
              </a:ext>
            </a:extLst>
          </p:cNvPr>
          <p:cNvPicPr>
            <a:picLocks noChangeAspect="1"/>
          </p:cNvPicPr>
          <p:nvPr/>
        </p:nvPicPr>
        <p:blipFill>
          <a:blip r:embed="rId6"/>
          <a:stretch>
            <a:fillRect/>
          </a:stretch>
        </p:blipFill>
        <p:spPr>
          <a:xfrm>
            <a:off x="6900450" y="1242139"/>
            <a:ext cx="4986434" cy="2976068"/>
          </a:xfrm>
          <a:prstGeom prst="rect">
            <a:avLst/>
          </a:prstGeom>
        </p:spPr>
      </p:pic>
      <p:pic>
        <p:nvPicPr>
          <p:cNvPr id="7" name="Picture 6" descr="A graph of happiness indicator&#10;&#10;Description automatically generated">
            <a:extLst>
              <a:ext uri="{FF2B5EF4-FFF2-40B4-BE49-F238E27FC236}">
                <a16:creationId xmlns:a16="http://schemas.microsoft.com/office/drawing/2014/main" id="{CA493887-ED1D-8BC7-6799-C31D7D2038D7}"/>
              </a:ext>
            </a:extLst>
          </p:cNvPr>
          <p:cNvPicPr>
            <a:picLocks noChangeAspect="1"/>
          </p:cNvPicPr>
          <p:nvPr/>
        </p:nvPicPr>
        <p:blipFill>
          <a:blip r:embed="rId7"/>
          <a:stretch>
            <a:fillRect/>
          </a:stretch>
        </p:blipFill>
        <p:spPr>
          <a:xfrm>
            <a:off x="5891239" y="4375706"/>
            <a:ext cx="3161198" cy="2381926"/>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3"/>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4"/>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4598246">
            <a:off x="50726" y="-371505"/>
            <a:ext cx="1323588" cy="2018805"/>
          </a:xfrm>
          <a:prstGeom prst="rect">
            <a:avLst/>
          </a:prstGeom>
        </p:spPr>
      </p:pic>
      <p:pic>
        <p:nvPicPr>
          <p:cNvPr id="7" name="Picture 6" descr="A graph of different colored squares&#10;&#10;Description automatically generated with medium confidence">
            <a:extLst>
              <a:ext uri="{FF2B5EF4-FFF2-40B4-BE49-F238E27FC236}">
                <a16:creationId xmlns:a16="http://schemas.microsoft.com/office/drawing/2014/main" id="{60747CC2-6925-D334-50AD-A31DB024DAA4}"/>
              </a:ext>
            </a:extLst>
          </p:cNvPr>
          <p:cNvPicPr>
            <a:picLocks noChangeAspect="1"/>
          </p:cNvPicPr>
          <p:nvPr/>
        </p:nvPicPr>
        <p:blipFill>
          <a:blip r:embed="rId7"/>
          <a:stretch>
            <a:fillRect/>
          </a:stretch>
        </p:blipFill>
        <p:spPr>
          <a:xfrm>
            <a:off x="308519" y="3274176"/>
            <a:ext cx="5970792" cy="3391732"/>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a:t>
            </a:r>
            <a:r>
              <a:rPr lang="en-US" sz="2000" b="1" dirty="0">
                <a:solidFill>
                  <a:srgbClr val="E9C46A"/>
                </a:solidFill>
              </a:rPr>
              <a:t>Random Forest Model </a:t>
            </a:r>
            <a:endParaRPr lang="en-GB" sz="2000" b="1"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pic>
        <p:nvPicPr>
          <p:cNvPr id="15" name="Picture 14" descr="A screenshot of a computer&#10;&#10;Description automatically generated">
            <a:extLst>
              <a:ext uri="{FF2B5EF4-FFF2-40B4-BE49-F238E27FC236}">
                <a16:creationId xmlns:a16="http://schemas.microsoft.com/office/drawing/2014/main" id="{2C2D6B0C-D344-4261-4413-53E5C1EAE49C}"/>
              </a:ext>
            </a:extLst>
          </p:cNvPr>
          <p:cNvPicPr>
            <a:picLocks noChangeAspect="1"/>
          </p:cNvPicPr>
          <p:nvPr/>
        </p:nvPicPr>
        <p:blipFill rotWithShape="1">
          <a:blip r:embed="rId3"/>
          <a:srcRect l="2825" t="2598" r="4295" b="4218"/>
          <a:stretch/>
        </p:blipFill>
        <p:spPr>
          <a:xfrm>
            <a:off x="348886" y="1994880"/>
            <a:ext cx="4320014" cy="2364099"/>
          </a:xfrm>
          <a:prstGeom prst="rect">
            <a:avLst/>
          </a:prstGeom>
        </p:spPr>
      </p:pic>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095389">
            <a:off x="2614528" y="3121613"/>
            <a:ext cx="1650952" cy="3696003"/>
          </a:xfrm>
          <a:prstGeom prst="rect">
            <a:avLst/>
          </a:prstGeom>
        </p:spPr>
      </p:pic>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2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TotalTime>
  <Words>1989</Words>
  <Application>Microsoft Macintosh PowerPoint</Application>
  <PresentationFormat>Widescreen</PresentationFormat>
  <Paragraphs>171</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64</cp:revision>
  <dcterms:created xsi:type="dcterms:W3CDTF">2024-04-01T11:00:14Z</dcterms:created>
  <dcterms:modified xsi:type="dcterms:W3CDTF">2024-04-03T19:37:33Z</dcterms:modified>
</cp:coreProperties>
</file>